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62" r:id="rId4"/>
    <p:sldId id="258" r:id="rId5"/>
    <p:sldId id="259" r:id="rId6"/>
    <p:sldId id="267" r:id="rId7"/>
    <p:sldId id="268" r:id="rId8"/>
    <p:sldId id="269" r:id="rId9"/>
    <p:sldId id="270" r:id="rId10"/>
    <p:sldId id="271" r:id="rId11"/>
    <p:sldId id="272" r:id="rId12"/>
    <p:sldId id="273" r:id="rId13"/>
    <p:sldId id="274" r:id="rId14"/>
    <p:sldId id="277" r:id="rId15"/>
    <p:sldId id="263"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0" d="100"/>
          <a:sy n="120" d="100"/>
        </p:scale>
        <p:origin x="-534" y="13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E88B3C-9E70-408B-8C76-6EF035E61757}" type="datetimeFigureOut">
              <a:rPr lang="en-US" smtClean="0"/>
              <a:t>9/23/2013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A8E5B9-DE39-4BEB-BF60-DE9FAAC96546}" type="slidenum">
              <a:rPr lang="en-US" smtClean="0"/>
              <a:t>‹#›</a:t>
            </a:fld>
            <a:endParaRPr lang="en-US"/>
          </a:p>
        </p:txBody>
      </p:sp>
    </p:spTree>
    <p:extLst>
      <p:ext uri="{BB962C8B-B14F-4D97-AF65-F5344CB8AC3E}">
        <p14:creationId xmlns:p14="http://schemas.microsoft.com/office/powerpoint/2010/main" val="2827089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A8E5B9-DE39-4BEB-BF60-DE9FAAC96546}" type="slidenum">
              <a:rPr lang="en-US" smtClean="0"/>
              <a:t>13</a:t>
            </a:fld>
            <a:endParaRPr lang="en-US"/>
          </a:p>
        </p:txBody>
      </p:sp>
    </p:spTree>
    <p:extLst>
      <p:ext uri="{BB962C8B-B14F-4D97-AF65-F5344CB8AC3E}">
        <p14:creationId xmlns:p14="http://schemas.microsoft.com/office/powerpoint/2010/main" val="3767197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A8E5B9-DE39-4BEB-BF60-DE9FAAC96546}" type="slidenum">
              <a:rPr lang="en-US" smtClean="0"/>
              <a:t>14</a:t>
            </a:fld>
            <a:endParaRPr lang="en-US"/>
          </a:p>
        </p:txBody>
      </p:sp>
    </p:spTree>
    <p:extLst>
      <p:ext uri="{BB962C8B-B14F-4D97-AF65-F5344CB8AC3E}">
        <p14:creationId xmlns:p14="http://schemas.microsoft.com/office/powerpoint/2010/main" val="3767197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EA0576-5184-4128-B80D-257B6BA7485B}" type="datetimeFigureOut">
              <a:rPr lang="en-US" smtClean="0"/>
              <a:t>9/23/2013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DBD82-C227-4A1A-979C-75A522E19575}" type="slidenum">
              <a:rPr lang="en-US" smtClean="0"/>
              <a:t>‹#›</a:t>
            </a:fld>
            <a:endParaRPr lang="en-US"/>
          </a:p>
        </p:txBody>
      </p:sp>
    </p:spTree>
    <p:extLst>
      <p:ext uri="{BB962C8B-B14F-4D97-AF65-F5344CB8AC3E}">
        <p14:creationId xmlns:p14="http://schemas.microsoft.com/office/powerpoint/2010/main" val="2343437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A0576-5184-4128-B80D-257B6BA7485B}" type="datetimeFigureOut">
              <a:rPr lang="en-US" smtClean="0"/>
              <a:t>9/23/2013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DBD82-C227-4A1A-979C-75A522E19575}" type="slidenum">
              <a:rPr lang="en-US" smtClean="0"/>
              <a:t>‹#›</a:t>
            </a:fld>
            <a:endParaRPr lang="en-US"/>
          </a:p>
        </p:txBody>
      </p:sp>
    </p:spTree>
    <p:extLst>
      <p:ext uri="{BB962C8B-B14F-4D97-AF65-F5344CB8AC3E}">
        <p14:creationId xmlns:p14="http://schemas.microsoft.com/office/powerpoint/2010/main" val="28908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A0576-5184-4128-B80D-257B6BA7485B}" type="datetimeFigureOut">
              <a:rPr lang="en-US" smtClean="0"/>
              <a:t>9/23/2013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DBD82-C227-4A1A-979C-75A522E19575}" type="slidenum">
              <a:rPr lang="en-US" smtClean="0"/>
              <a:t>‹#›</a:t>
            </a:fld>
            <a:endParaRPr lang="en-US"/>
          </a:p>
        </p:txBody>
      </p:sp>
    </p:spTree>
    <p:extLst>
      <p:ext uri="{BB962C8B-B14F-4D97-AF65-F5344CB8AC3E}">
        <p14:creationId xmlns:p14="http://schemas.microsoft.com/office/powerpoint/2010/main" val="13494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A0576-5184-4128-B80D-257B6BA7485B}" type="datetimeFigureOut">
              <a:rPr lang="en-US" smtClean="0"/>
              <a:t>9/23/2013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DBD82-C227-4A1A-979C-75A522E19575}" type="slidenum">
              <a:rPr lang="en-US" smtClean="0"/>
              <a:t>‹#›</a:t>
            </a:fld>
            <a:endParaRPr lang="en-US"/>
          </a:p>
        </p:txBody>
      </p:sp>
    </p:spTree>
    <p:extLst>
      <p:ext uri="{BB962C8B-B14F-4D97-AF65-F5344CB8AC3E}">
        <p14:creationId xmlns:p14="http://schemas.microsoft.com/office/powerpoint/2010/main" val="4082121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EA0576-5184-4128-B80D-257B6BA7485B}" type="datetimeFigureOut">
              <a:rPr lang="en-US" smtClean="0"/>
              <a:t>9/23/2013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DBD82-C227-4A1A-979C-75A522E19575}" type="slidenum">
              <a:rPr lang="en-US" smtClean="0"/>
              <a:t>‹#›</a:t>
            </a:fld>
            <a:endParaRPr lang="en-US"/>
          </a:p>
        </p:txBody>
      </p:sp>
    </p:spTree>
    <p:extLst>
      <p:ext uri="{BB962C8B-B14F-4D97-AF65-F5344CB8AC3E}">
        <p14:creationId xmlns:p14="http://schemas.microsoft.com/office/powerpoint/2010/main" val="2623424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EA0576-5184-4128-B80D-257B6BA7485B}" type="datetimeFigureOut">
              <a:rPr lang="en-US" smtClean="0"/>
              <a:t>9/23/2013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DBD82-C227-4A1A-979C-75A522E19575}" type="slidenum">
              <a:rPr lang="en-US" smtClean="0"/>
              <a:t>‹#›</a:t>
            </a:fld>
            <a:endParaRPr lang="en-US"/>
          </a:p>
        </p:txBody>
      </p:sp>
    </p:spTree>
    <p:extLst>
      <p:ext uri="{BB962C8B-B14F-4D97-AF65-F5344CB8AC3E}">
        <p14:creationId xmlns:p14="http://schemas.microsoft.com/office/powerpoint/2010/main" val="2349450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EA0576-5184-4128-B80D-257B6BA7485B}" type="datetimeFigureOut">
              <a:rPr lang="en-US" smtClean="0"/>
              <a:t>9/23/2013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1DBD82-C227-4A1A-979C-75A522E19575}" type="slidenum">
              <a:rPr lang="en-US" smtClean="0"/>
              <a:t>‹#›</a:t>
            </a:fld>
            <a:endParaRPr lang="en-US"/>
          </a:p>
        </p:txBody>
      </p:sp>
    </p:spTree>
    <p:extLst>
      <p:ext uri="{BB962C8B-B14F-4D97-AF65-F5344CB8AC3E}">
        <p14:creationId xmlns:p14="http://schemas.microsoft.com/office/powerpoint/2010/main" val="524585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EA0576-5184-4128-B80D-257B6BA7485B}" type="datetimeFigureOut">
              <a:rPr lang="en-US" smtClean="0"/>
              <a:t>9/23/2013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1DBD82-C227-4A1A-979C-75A522E19575}" type="slidenum">
              <a:rPr lang="en-US" smtClean="0"/>
              <a:t>‹#›</a:t>
            </a:fld>
            <a:endParaRPr lang="en-US"/>
          </a:p>
        </p:txBody>
      </p:sp>
    </p:spTree>
    <p:extLst>
      <p:ext uri="{BB962C8B-B14F-4D97-AF65-F5344CB8AC3E}">
        <p14:creationId xmlns:p14="http://schemas.microsoft.com/office/powerpoint/2010/main" val="3712763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EA0576-5184-4128-B80D-257B6BA7485B}" type="datetimeFigureOut">
              <a:rPr lang="en-US" smtClean="0"/>
              <a:t>9/23/2013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1DBD82-C227-4A1A-979C-75A522E19575}" type="slidenum">
              <a:rPr lang="en-US" smtClean="0"/>
              <a:t>‹#›</a:t>
            </a:fld>
            <a:endParaRPr lang="en-US"/>
          </a:p>
        </p:txBody>
      </p:sp>
    </p:spTree>
    <p:extLst>
      <p:ext uri="{BB962C8B-B14F-4D97-AF65-F5344CB8AC3E}">
        <p14:creationId xmlns:p14="http://schemas.microsoft.com/office/powerpoint/2010/main" val="91574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A0576-5184-4128-B80D-257B6BA7485B}" type="datetimeFigureOut">
              <a:rPr lang="en-US" smtClean="0"/>
              <a:t>9/23/2013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DBD82-C227-4A1A-979C-75A522E19575}" type="slidenum">
              <a:rPr lang="en-US" smtClean="0"/>
              <a:t>‹#›</a:t>
            </a:fld>
            <a:endParaRPr lang="en-US"/>
          </a:p>
        </p:txBody>
      </p:sp>
    </p:spTree>
    <p:extLst>
      <p:ext uri="{BB962C8B-B14F-4D97-AF65-F5344CB8AC3E}">
        <p14:creationId xmlns:p14="http://schemas.microsoft.com/office/powerpoint/2010/main" val="2653610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A0576-5184-4128-B80D-257B6BA7485B}" type="datetimeFigureOut">
              <a:rPr lang="en-US" smtClean="0"/>
              <a:t>9/23/2013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DBD82-C227-4A1A-979C-75A522E19575}" type="slidenum">
              <a:rPr lang="en-US" smtClean="0"/>
              <a:t>‹#›</a:t>
            </a:fld>
            <a:endParaRPr lang="en-US"/>
          </a:p>
        </p:txBody>
      </p:sp>
    </p:spTree>
    <p:extLst>
      <p:ext uri="{BB962C8B-B14F-4D97-AF65-F5344CB8AC3E}">
        <p14:creationId xmlns:p14="http://schemas.microsoft.com/office/powerpoint/2010/main" val="1089500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A0576-5184-4128-B80D-257B6BA7485B}" type="datetimeFigureOut">
              <a:rPr lang="en-US" smtClean="0"/>
              <a:t>9/23/2013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1DBD82-C227-4A1A-979C-75A522E19575}" type="slidenum">
              <a:rPr lang="en-US" smtClean="0"/>
              <a:t>‹#›</a:t>
            </a:fld>
            <a:endParaRPr lang="en-US"/>
          </a:p>
        </p:txBody>
      </p:sp>
    </p:spTree>
    <p:extLst>
      <p:ext uri="{BB962C8B-B14F-4D97-AF65-F5344CB8AC3E}">
        <p14:creationId xmlns:p14="http://schemas.microsoft.com/office/powerpoint/2010/main" val="1214005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09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6" name="Picture 2" descr="Drawin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232" y="1344324"/>
            <a:ext cx="4212527" cy="54439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2" name="Rectangle 1"/>
          <p:cNvSpPr/>
          <p:nvPr/>
        </p:nvSpPr>
        <p:spPr>
          <a:xfrm>
            <a:off x="304800" y="1600200"/>
            <a:ext cx="4572000" cy="3046988"/>
          </a:xfrm>
          <a:prstGeom prst="rect">
            <a:avLst/>
          </a:prstGeom>
        </p:spPr>
        <p:txBody>
          <a:bodyPr wrap="square">
            <a:spAutoFit/>
          </a:bodyPr>
          <a:lstStyle/>
          <a:p>
            <a:r>
              <a:rPr lang="en-US" sz="2400" dirty="0" smtClean="0"/>
              <a:t>Capture real-time video/audio content for </a:t>
            </a:r>
            <a:r>
              <a:rPr lang="en-US" sz="2400" dirty="0" smtClean="0">
                <a:effectLst/>
              </a:rPr>
              <a:t>Video-On-Demand (VOD) playback</a:t>
            </a:r>
          </a:p>
          <a:p>
            <a:endParaRPr lang="en-US" sz="2400" dirty="0" smtClean="0"/>
          </a:p>
          <a:p>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184" y="3114211"/>
            <a:ext cx="4551510" cy="292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lane.wmv">
            <a:hlinkClick r:id="" action="ppaction://media"/>
          </p:cNvPr>
          <p:cNvPicPr>
            <a:picLocks noChangeAspect="1"/>
          </p:cNvPicPr>
          <p:nvPr>
            <a:videoFile r:link="rId1"/>
            <p:extLst>
              <p:ext uri="{DAA4B4D4-6D71-4841-9C94-3DE7FCFB9230}">
                <p14:media xmlns:p14="http://schemas.microsoft.com/office/powerpoint/2010/main" r:embed="rId2">
                  <p14:trim st="2198.8018"/>
                </p14:media>
              </p:ext>
            </p:extLst>
          </p:nvPr>
        </p:nvPicPr>
        <p:blipFill>
          <a:blip r:embed="rId8"/>
          <a:stretch>
            <a:fillRect/>
          </a:stretch>
        </p:blipFill>
        <p:spPr>
          <a:xfrm>
            <a:off x="211770" y="3183757"/>
            <a:ext cx="4360230" cy="2257764"/>
          </a:xfrm>
          <a:prstGeom prst="rect">
            <a:avLst/>
          </a:prstGeom>
        </p:spPr>
      </p:pic>
    </p:spTree>
    <p:extLst>
      <p:ext uri="{BB962C8B-B14F-4D97-AF65-F5344CB8AC3E}">
        <p14:creationId xmlns:p14="http://schemas.microsoft.com/office/powerpoint/2010/main" val="185955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300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sp>
        <p:nvSpPr>
          <p:cNvPr id="2" name="Rectangle 1"/>
          <p:cNvSpPr/>
          <p:nvPr/>
        </p:nvSpPr>
        <p:spPr>
          <a:xfrm>
            <a:off x="304800" y="1600200"/>
            <a:ext cx="4572000" cy="4154984"/>
          </a:xfrm>
          <a:prstGeom prst="rect">
            <a:avLst/>
          </a:prstGeom>
        </p:spPr>
        <p:txBody>
          <a:bodyPr wrap="square">
            <a:spAutoFit/>
          </a:bodyPr>
          <a:lstStyle/>
          <a:p>
            <a:r>
              <a:rPr lang="en-US" sz="2400" dirty="0"/>
              <a:t>Interact over live video </a:t>
            </a:r>
            <a:r>
              <a:rPr lang="en-US" sz="2400" dirty="0" smtClean="0"/>
              <a:t>conferencing providing access for homebound students and opportunities for additional programing such as adult education classes. </a:t>
            </a:r>
            <a:endParaRPr lang="en-US" sz="2400" dirty="0"/>
          </a:p>
          <a:p>
            <a:endParaRPr lang="en-US" sz="2400" dirty="0" smtClean="0"/>
          </a:p>
          <a:p>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2553" y="4665253"/>
            <a:ext cx="2402493" cy="179885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9335" y="5270329"/>
            <a:ext cx="1789257" cy="1338562"/>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9335" y="3248034"/>
            <a:ext cx="2438890" cy="13290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092991"/>
            <a:ext cx="3925531" cy="213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3964" y="1447314"/>
            <a:ext cx="2986749" cy="163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57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nodeType="withEffect">
                                  <p:stCondLst>
                                    <p:cond delay="100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nodeType="withEffect">
                                  <p:stCondLst>
                                    <p:cond delay="2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300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par>
                                <p:cTn id="17" presetID="10" presetClass="entr" presetSubtype="0" fill="hold" nodeType="withEffect">
                                  <p:stCondLst>
                                    <p:cond delay="4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6" name="Picture 2" descr="Draw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232" y="1344324"/>
            <a:ext cx="4212527" cy="54439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2" name="Rectangle 1"/>
          <p:cNvSpPr/>
          <p:nvPr/>
        </p:nvSpPr>
        <p:spPr>
          <a:xfrm>
            <a:off x="304800" y="1600200"/>
            <a:ext cx="4572000" cy="3416320"/>
          </a:xfrm>
          <a:prstGeom prst="rect">
            <a:avLst/>
          </a:prstGeom>
        </p:spPr>
        <p:txBody>
          <a:bodyPr wrap="square">
            <a:spAutoFit/>
          </a:bodyPr>
          <a:lstStyle/>
          <a:p>
            <a:r>
              <a:rPr lang="en-US" sz="2400" dirty="0" smtClean="0"/>
              <a:t>Connect to remote IP cameras to capture and stream live sporting events from the school fields and stadiums.  Provide access throughout the school districts, or world wide viewing over the internet. View as individual cameras or a quad view of multiple cameras.</a:t>
            </a:r>
            <a:endParaRPr lang="en-US" sz="2400" dirty="0" smtClean="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5195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6" name="Picture 2" descr="Drawin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232" y="1344324"/>
            <a:ext cx="4212527" cy="54439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2" name="Rectangle 1"/>
          <p:cNvSpPr/>
          <p:nvPr/>
        </p:nvSpPr>
        <p:spPr>
          <a:xfrm>
            <a:off x="304800" y="1600200"/>
            <a:ext cx="4572000" cy="3046988"/>
          </a:xfrm>
          <a:prstGeom prst="rect">
            <a:avLst/>
          </a:prstGeom>
        </p:spPr>
        <p:txBody>
          <a:bodyPr wrap="square">
            <a:spAutoFit/>
          </a:bodyPr>
          <a:lstStyle/>
          <a:p>
            <a:r>
              <a:rPr lang="en-US" sz="2400" dirty="0"/>
              <a:t>Connect to remote IP cameras to capture and stream live sporting </a:t>
            </a:r>
            <a:r>
              <a:rPr lang="en-US" sz="2400" dirty="0" smtClean="0"/>
              <a:t>events. View individual </a:t>
            </a:r>
            <a:r>
              <a:rPr lang="en-US" sz="2400" dirty="0"/>
              <a:t>cameras or a quad view of multiple cameras.</a:t>
            </a:r>
            <a:endParaRPr lang="en-US" sz="2400" dirty="0" smtClean="0"/>
          </a:p>
          <a:p>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184" y="3114211"/>
            <a:ext cx="4551510" cy="292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http://brodickhill.myaptportal.com/files/2011/08/Falcons-NF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598" y="3198594"/>
            <a:ext cx="4343402" cy="224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76821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6" name="Picture 2" descr="Drawin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232" y="1344324"/>
            <a:ext cx="4212527" cy="54439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2" name="Rectangle 1"/>
          <p:cNvSpPr/>
          <p:nvPr/>
        </p:nvSpPr>
        <p:spPr>
          <a:xfrm>
            <a:off x="304800" y="1600200"/>
            <a:ext cx="4572000" cy="3046988"/>
          </a:xfrm>
          <a:prstGeom prst="rect">
            <a:avLst/>
          </a:prstGeom>
        </p:spPr>
        <p:txBody>
          <a:bodyPr wrap="square">
            <a:spAutoFit/>
          </a:bodyPr>
          <a:lstStyle/>
          <a:p>
            <a:r>
              <a:rPr lang="en-US" sz="2400" dirty="0"/>
              <a:t>Connect to remote IP cameras to capture and stream live sporting </a:t>
            </a:r>
            <a:r>
              <a:rPr lang="en-US" sz="2400" dirty="0" smtClean="0"/>
              <a:t>events. View individual </a:t>
            </a:r>
            <a:r>
              <a:rPr lang="en-US" sz="2400" dirty="0"/>
              <a:t>cameras or a quad view of multiple cameras.</a:t>
            </a:r>
            <a:endParaRPr lang="en-US" sz="2400" dirty="0" smtClean="0"/>
          </a:p>
          <a:p>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184" y="3114211"/>
            <a:ext cx="4551510" cy="292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4590" y="3180750"/>
            <a:ext cx="4367410" cy="2281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0317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94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6" name="Picture 2" descr="Draw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234" y="1277006"/>
            <a:ext cx="4212527" cy="54439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2" name="Rectangle 1"/>
          <p:cNvSpPr/>
          <p:nvPr/>
        </p:nvSpPr>
        <p:spPr>
          <a:xfrm>
            <a:off x="304800" y="1600200"/>
            <a:ext cx="4343400" cy="4524315"/>
          </a:xfrm>
          <a:prstGeom prst="rect">
            <a:avLst/>
          </a:prstGeom>
        </p:spPr>
        <p:txBody>
          <a:bodyPr wrap="square">
            <a:spAutoFit/>
          </a:bodyPr>
          <a:lstStyle/>
          <a:p>
            <a:r>
              <a:rPr lang="en-US" sz="2400" dirty="0" smtClean="0"/>
              <a:t>Educators agree that the advantages of using video as an element in the delivery of educational content benefits students across all grade levels. Improve </a:t>
            </a:r>
            <a:r>
              <a:rPr lang="en-US" sz="2400" dirty="0"/>
              <a:t>lesson retention </a:t>
            </a:r>
            <a:r>
              <a:rPr lang="en-US" sz="2400" dirty="0" smtClean="0"/>
              <a:t>by </a:t>
            </a:r>
            <a:r>
              <a:rPr lang="en-US" sz="2400" dirty="0"/>
              <a:t>providing access to live streaming programs for distance education delivery, or access to pre-recorded material from a centralized media </a:t>
            </a:r>
            <a:r>
              <a:rPr lang="en-US" sz="2400" dirty="0" smtClean="0"/>
              <a:t>library </a:t>
            </a:r>
          </a:p>
          <a:p>
            <a:endParaRPr lang="en-US" sz="2400" dirty="0" smtClean="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41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6" name="Picture 2" descr="Draw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234" y="1277006"/>
            <a:ext cx="4212527" cy="54439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2" name="Rectangle 1"/>
          <p:cNvSpPr/>
          <p:nvPr/>
        </p:nvSpPr>
        <p:spPr>
          <a:xfrm>
            <a:off x="304799" y="1600200"/>
            <a:ext cx="4454487" cy="5262979"/>
          </a:xfrm>
          <a:prstGeom prst="rect">
            <a:avLst/>
          </a:prstGeom>
        </p:spPr>
        <p:txBody>
          <a:bodyPr wrap="square">
            <a:spAutoFit/>
          </a:bodyPr>
          <a:lstStyle/>
          <a:p>
            <a:r>
              <a:rPr lang="en-US" sz="2400" dirty="0" smtClean="0"/>
              <a:t>The VideoTwist 5080 provides educators with an easy way to share and distribute high quality video and audio content between classrooms and schools by streaming educational resources as IP video sources over local or wide area </a:t>
            </a:r>
            <a:r>
              <a:rPr lang="en-US" sz="2400" dirty="0" smtClean="0"/>
              <a:t>networks.</a:t>
            </a:r>
            <a:r>
              <a:rPr lang="en-US" sz="2400" dirty="0"/>
              <a:t> </a:t>
            </a:r>
            <a:r>
              <a:rPr lang="en-US" sz="2400" dirty="0" smtClean="0"/>
              <a:t>Integrate IP video </a:t>
            </a:r>
            <a:r>
              <a:rPr lang="en-US" sz="2400" dirty="0"/>
              <a:t>with existing network infrastructure </a:t>
            </a:r>
            <a:r>
              <a:rPr lang="en-US" sz="2400" dirty="0" smtClean="0"/>
              <a:t>to </a:t>
            </a:r>
            <a:r>
              <a:rPr lang="en-US" sz="2400" dirty="0"/>
              <a:t>provide </a:t>
            </a:r>
            <a:r>
              <a:rPr lang="en-US" sz="2400" dirty="0" smtClean="0"/>
              <a:t>streaming </a:t>
            </a:r>
            <a:r>
              <a:rPr lang="en-US" sz="2400" dirty="0"/>
              <a:t>of live event broadcasts from school sporting events to student generated content</a:t>
            </a:r>
            <a:endParaRPr lang="en-US" sz="2400" dirty="0" smtClean="0"/>
          </a:p>
          <a:p>
            <a:endParaRPr lang="en-US" sz="2400" dirty="0" smtClean="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135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6" name="Picture 2" descr="Draw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234" y="1277006"/>
            <a:ext cx="4212527" cy="54439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2" name="Rectangle 1"/>
          <p:cNvSpPr/>
          <p:nvPr/>
        </p:nvSpPr>
        <p:spPr>
          <a:xfrm>
            <a:off x="304800" y="1600200"/>
            <a:ext cx="4572000" cy="4893647"/>
          </a:xfrm>
          <a:prstGeom prst="rect">
            <a:avLst/>
          </a:prstGeom>
        </p:spPr>
        <p:txBody>
          <a:bodyPr wrap="square">
            <a:spAutoFit/>
          </a:bodyPr>
          <a:lstStyle/>
          <a:p>
            <a:pPr marL="342900" indent="-342900">
              <a:buFont typeface="Arial" panose="020B0604020202020204" pitchFamily="34" charset="0"/>
              <a:buChar char="•"/>
            </a:pPr>
            <a:r>
              <a:rPr lang="en-US" sz="2400" dirty="0" smtClean="0"/>
              <a:t>Control the delivery of television stations and content to classrooms with High </a:t>
            </a:r>
            <a:r>
              <a:rPr lang="en-US" sz="2400" dirty="0"/>
              <a:t>Definition or Standard Definition </a:t>
            </a:r>
            <a:r>
              <a:rPr lang="en-US" sz="2400" dirty="0" smtClean="0"/>
              <a:t>IPTV </a:t>
            </a:r>
          </a:p>
          <a:p>
            <a:pPr marL="342900" indent="-342900">
              <a:buFont typeface="Arial" panose="020B0604020202020204" pitchFamily="34" charset="0"/>
              <a:buChar char="•"/>
            </a:pPr>
            <a:r>
              <a:rPr lang="en-US" sz="2400" dirty="0"/>
              <a:t>Capture and distribute student produced morning </a:t>
            </a:r>
            <a:r>
              <a:rPr lang="en-US" sz="2400" dirty="0" smtClean="0"/>
              <a:t>announcements</a:t>
            </a:r>
          </a:p>
          <a:p>
            <a:pPr marL="342900" indent="-342900">
              <a:buFont typeface="Arial" panose="020B0604020202020204" pitchFamily="34" charset="0"/>
              <a:buChar char="•"/>
            </a:pPr>
            <a:r>
              <a:rPr lang="en-US" sz="2400" dirty="0"/>
              <a:t>Emergency video announcements for individual Schools or District Wide </a:t>
            </a:r>
            <a:endParaRPr lang="en-US" sz="2400" dirty="0" smtClean="0"/>
          </a:p>
          <a:p>
            <a:pPr marL="342900" indent="-342900">
              <a:buFont typeface="Arial" panose="020B0604020202020204" pitchFamily="34" charset="0"/>
              <a:buChar char="•"/>
            </a:pPr>
            <a:r>
              <a:rPr lang="en-US" sz="2400" dirty="0"/>
              <a:t>Distribution of IP-AV to Projectors, Whiteboards, LCD’s, Computers or Tablets</a:t>
            </a:r>
            <a:endParaRPr lang="en-US" sz="2400" dirty="0" smtClean="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82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6" name="Picture 2" descr="Draw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234" y="1277006"/>
            <a:ext cx="4212527" cy="54439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2" name="Rectangle 1"/>
          <p:cNvSpPr/>
          <p:nvPr/>
        </p:nvSpPr>
        <p:spPr>
          <a:xfrm>
            <a:off x="304800" y="1600200"/>
            <a:ext cx="4572000" cy="4154984"/>
          </a:xfrm>
          <a:prstGeom prst="rect">
            <a:avLst/>
          </a:prstGeom>
        </p:spPr>
        <p:txBody>
          <a:bodyPr wrap="square">
            <a:spAutoFit/>
          </a:bodyPr>
          <a:lstStyle/>
          <a:p>
            <a:pPr marL="342900" indent="-342900">
              <a:buFont typeface="Arial" panose="020B0604020202020204" pitchFamily="34" charset="0"/>
              <a:buChar char="•"/>
            </a:pPr>
            <a:r>
              <a:rPr lang="en-US" sz="2400" dirty="0"/>
              <a:t>Capture real-time video/audio content for </a:t>
            </a:r>
            <a:r>
              <a:rPr lang="en-US" sz="2400" dirty="0" smtClean="0">
                <a:effectLst/>
              </a:rPr>
              <a:t>Video-On-Demand (VOD) playback</a:t>
            </a:r>
          </a:p>
          <a:p>
            <a:pPr marL="342900" indent="-342900">
              <a:buFont typeface="Arial" panose="020B0604020202020204" pitchFamily="34" charset="0"/>
              <a:buChar char="•"/>
            </a:pPr>
            <a:r>
              <a:rPr lang="en-US" sz="2400" dirty="0"/>
              <a:t>Extend classrooms to homebound </a:t>
            </a:r>
            <a:r>
              <a:rPr lang="en-US" sz="2400" dirty="0" smtClean="0"/>
              <a:t>students</a:t>
            </a:r>
          </a:p>
          <a:p>
            <a:pPr marL="342900" indent="-342900">
              <a:buFont typeface="Arial" panose="020B0604020202020204" pitchFamily="34" charset="0"/>
              <a:buChar char="•"/>
            </a:pPr>
            <a:r>
              <a:rPr lang="en-US" sz="2400" dirty="0" smtClean="0"/>
              <a:t>Interact over live video conferencing </a:t>
            </a:r>
          </a:p>
          <a:p>
            <a:pPr marL="342900" indent="-342900">
              <a:buFont typeface="Arial" panose="020B0604020202020204" pitchFamily="34" charset="0"/>
              <a:buChar char="•"/>
            </a:pPr>
            <a:r>
              <a:rPr lang="en-US" sz="2400" dirty="0"/>
              <a:t>Capture remote IP cameras to stream </a:t>
            </a:r>
            <a:r>
              <a:rPr lang="en-US" sz="2400" dirty="0" smtClean="0"/>
              <a:t>live </a:t>
            </a:r>
            <a:r>
              <a:rPr lang="en-US" sz="2400" dirty="0"/>
              <a:t>event broadcasts from school sporting events to student generated content</a:t>
            </a:r>
            <a:endParaRPr lang="en-US" sz="2400" dirty="0" smtClean="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6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6" name="Picture 2" descr="Draw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234" y="1277006"/>
            <a:ext cx="4212527" cy="54439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2" name="Rectangle 1"/>
          <p:cNvSpPr/>
          <p:nvPr/>
        </p:nvSpPr>
        <p:spPr>
          <a:xfrm>
            <a:off x="304800" y="1600200"/>
            <a:ext cx="4572000" cy="4154984"/>
          </a:xfrm>
          <a:prstGeom prst="rect">
            <a:avLst/>
          </a:prstGeom>
        </p:spPr>
        <p:txBody>
          <a:bodyPr wrap="square">
            <a:spAutoFit/>
          </a:bodyPr>
          <a:lstStyle/>
          <a:p>
            <a:r>
              <a:rPr lang="en-US" sz="2400" dirty="0" smtClean="0"/>
              <a:t>Television programing into the classrooms</a:t>
            </a:r>
          </a:p>
          <a:p>
            <a:pPr marL="342900" indent="-342900">
              <a:buFont typeface="Arial" panose="020B0604020202020204" pitchFamily="34" charset="0"/>
              <a:buChar char="•"/>
            </a:pPr>
            <a:r>
              <a:rPr lang="en-US" sz="2400" dirty="0" smtClean="0"/>
              <a:t>Control the delivery of station access</a:t>
            </a:r>
          </a:p>
          <a:p>
            <a:pPr marL="342900" indent="-342900">
              <a:buFont typeface="Arial" panose="020B0604020202020204" pitchFamily="34" charset="0"/>
              <a:buChar char="•"/>
            </a:pPr>
            <a:r>
              <a:rPr lang="en-US" sz="2400" dirty="0" smtClean="0"/>
              <a:t>Reduce replication equipment installation in each school</a:t>
            </a:r>
          </a:p>
          <a:p>
            <a:pPr marL="342900" indent="-342900">
              <a:buFont typeface="Arial" panose="020B0604020202020204" pitchFamily="34" charset="0"/>
              <a:buChar char="•"/>
            </a:pPr>
            <a:r>
              <a:rPr lang="en-US" sz="2400" dirty="0" smtClean="0"/>
              <a:t>Record content for classroom delivery and managed VOD</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314950" y="1390650"/>
            <a:ext cx="838200" cy="838200"/>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73800" y="1162050"/>
            <a:ext cx="838200" cy="838200"/>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5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2">
                                            <p:txEl>
                                              <p:pRg st="3" end="3"/>
                                            </p:txEl>
                                          </p:spTgt>
                                        </p:tgtEl>
                                        <p:attrNameLst>
                                          <p:attrName>style.visibility</p:attrName>
                                        </p:attrNameLst>
                                      </p:cBhvr>
                                      <p:to>
                                        <p:strVal val="visible"/>
                                      </p:to>
                                    </p:set>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ppt_x</p:attrName>
                                        </p:attrNameLst>
                                      </p:cBhvr>
                                      <p:tavLst>
                                        <p:tav tm="0">
                                          <p:val>
                                            <p:strVal val="#ppt_x"/>
                                          </p:val>
                                        </p:tav>
                                        <p:tav tm="100000">
                                          <p:val>
                                            <p:strVal val="#ppt_x"/>
                                          </p:val>
                                        </p:tav>
                                      </p:tavLst>
                                    </p:anim>
                                    <p:anim calcmode="lin" valueType="num">
                                      <p:cBhvr>
                                        <p:cTn id="17" dur="2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anim calcmode="lin" valueType="num">
                                      <p:cBhvr>
                                        <p:cTn id="21" dur="2000" fill="hold"/>
                                        <p:tgtEl>
                                          <p:spTgt spid="8"/>
                                        </p:tgtEl>
                                        <p:attrNameLst>
                                          <p:attrName>ppt_x</p:attrName>
                                        </p:attrNameLst>
                                      </p:cBhvr>
                                      <p:tavLst>
                                        <p:tav tm="0">
                                          <p:val>
                                            <p:strVal val="#ppt_x"/>
                                          </p:val>
                                        </p:tav>
                                        <p:tav tm="100000">
                                          <p:val>
                                            <p:strVal val="#ppt_x"/>
                                          </p:val>
                                        </p:tav>
                                      </p:tavLst>
                                    </p:anim>
                                    <p:anim calcmode="lin" valueType="num">
                                      <p:cBhvr>
                                        <p:cTn id="22"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6" name="Picture 2" descr="Draw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234" y="1277006"/>
            <a:ext cx="4212527" cy="54439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2" name="Rectangle 1"/>
          <p:cNvSpPr/>
          <p:nvPr/>
        </p:nvSpPr>
        <p:spPr>
          <a:xfrm>
            <a:off x="304800" y="1600200"/>
            <a:ext cx="4572000" cy="5262979"/>
          </a:xfrm>
          <a:prstGeom prst="rect">
            <a:avLst/>
          </a:prstGeom>
        </p:spPr>
        <p:txBody>
          <a:bodyPr wrap="square">
            <a:spAutoFit/>
          </a:bodyPr>
          <a:lstStyle/>
          <a:p>
            <a:r>
              <a:rPr lang="en-US" sz="2400" dirty="0" smtClean="0"/>
              <a:t>Capture and distribution of student produced content</a:t>
            </a:r>
          </a:p>
          <a:p>
            <a:pPr marL="342900" indent="-342900">
              <a:buFont typeface="Arial" panose="020B0604020202020204" pitchFamily="34" charset="0"/>
              <a:buChar char="•"/>
            </a:pPr>
            <a:r>
              <a:rPr lang="en-US" sz="2400" dirty="0" smtClean="0"/>
              <a:t>Morning announcements</a:t>
            </a:r>
          </a:p>
          <a:p>
            <a:pPr marL="342900" indent="-342900">
              <a:buFont typeface="Arial" panose="020B0604020202020204" pitchFamily="34" charset="0"/>
              <a:buChar char="•"/>
            </a:pPr>
            <a:r>
              <a:rPr lang="en-US" sz="2400" dirty="0" smtClean="0"/>
              <a:t>Student presentations</a:t>
            </a:r>
          </a:p>
          <a:p>
            <a:pPr marL="342900" indent="-342900">
              <a:buFont typeface="Arial" panose="020B0604020202020204" pitchFamily="34" charset="0"/>
              <a:buChar char="•"/>
            </a:pPr>
            <a:r>
              <a:rPr lang="en-US" sz="2400" dirty="0" smtClean="0"/>
              <a:t>Administrative announcements</a:t>
            </a:r>
          </a:p>
          <a:p>
            <a:pPr marL="342900" indent="-342900">
              <a:buFont typeface="Arial" panose="020B0604020202020204" pitchFamily="34" charset="0"/>
              <a:buChar char="•"/>
            </a:pPr>
            <a:r>
              <a:rPr lang="en-US" sz="2400" dirty="0" smtClean="0"/>
              <a:t>Special events</a:t>
            </a:r>
          </a:p>
          <a:p>
            <a:pPr marL="342900" indent="-342900">
              <a:buFont typeface="Arial" panose="020B0604020202020204" pitchFamily="34" charset="0"/>
              <a:buChar char="•"/>
            </a:pPr>
            <a:r>
              <a:rPr lang="en-US" sz="2400" dirty="0" smtClean="0"/>
              <a:t>Emergency video announcements for individual Schools or District Wide </a:t>
            </a:r>
          </a:p>
          <a:p>
            <a:endParaRPr lang="en-US" sz="2400" dirty="0" smtClean="0"/>
          </a:p>
          <a:p>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090674" y="2210120"/>
            <a:ext cx="838200" cy="838200"/>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43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2">
                                            <p:txEl>
                                              <p:pRg st="5" end="5"/>
                                            </p:txEl>
                                          </p:spTgt>
                                        </p:tgtEl>
                                        <p:attrNameLst>
                                          <p:attrName>style.visibility</p:attrName>
                                        </p:attrNameLst>
                                      </p:cBhvr>
                                      <p:to>
                                        <p:strVal val="visible"/>
                                      </p:to>
                                    </p:set>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6" name="Picture 2" descr="Draw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234" y="1277006"/>
            <a:ext cx="4212527" cy="54439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2" name="Rectangle 1"/>
          <p:cNvSpPr/>
          <p:nvPr/>
        </p:nvSpPr>
        <p:spPr>
          <a:xfrm>
            <a:off x="304800" y="1600200"/>
            <a:ext cx="4572000" cy="5262979"/>
          </a:xfrm>
          <a:prstGeom prst="rect">
            <a:avLst/>
          </a:prstGeom>
        </p:spPr>
        <p:txBody>
          <a:bodyPr wrap="square">
            <a:spAutoFit/>
          </a:bodyPr>
          <a:lstStyle/>
          <a:p>
            <a:r>
              <a:rPr lang="en-US" sz="2400" dirty="0" smtClean="0"/>
              <a:t>Distribution of IP-AV content to Projectors, Whiteboards, LCD’s, Computers or Tablets</a:t>
            </a:r>
          </a:p>
          <a:p>
            <a:pPr marL="342900" indent="-342900">
              <a:buFont typeface="Arial" panose="020B0604020202020204" pitchFamily="34" charset="0"/>
              <a:buChar char="•"/>
            </a:pPr>
            <a:r>
              <a:rPr lang="en-US" sz="2400" dirty="0" smtClean="0"/>
              <a:t>Content delivery as IP streams</a:t>
            </a:r>
          </a:p>
          <a:p>
            <a:pPr marL="342900" indent="-342900">
              <a:buFont typeface="Arial" panose="020B0604020202020204" pitchFamily="34" charset="0"/>
              <a:buChar char="•"/>
            </a:pPr>
            <a:r>
              <a:rPr lang="en-US" sz="2400" dirty="0" smtClean="0"/>
              <a:t>Classroom computers connected to projectors, LCD displays, and annotation boards</a:t>
            </a:r>
          </a:p>
          <a:p>
            <a:pPr marL="342900" indent="-342900">
              <a:buFont typeface="Arial" panose="020B0604020202020204" pitchFamily="34" charset="0"/>
              <a:buChar char="•"/>
            </a:pPr>
            <a:r>
              <a:rPr lang="en-US" sz="2400" dirty="0" smtClean="0"/>
              <a:t>Content streamed to tablet computers and iPads</a:t>
            </a:r>
          </a:p>
          <a:p>
            <a:endParaRPr lang="en-US" sz="2400" dirty="0" smtClean="0"/>
          </a:p>
          <a:p>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894052" y="4658262"/>
            <a:ext cx="948557" cy="977981"/>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046452" y="5518028"/>
            <a:ext cx="948557" cy="977981"/>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188218" y="5805895"/>
            <a:ext cx="948557" cy="977981"/>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349706" y="5618991"/>
            <a:ext cx="948557" cy="977981"/>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349705" y="4658261"/>
            <a:ext cx="948557" cy="977981"/>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2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0"/>
            <a:ext cx="7315200" cy="1077218"/>
          </a:xfrm>
          <a:prstGeom prst="rect">
            <a:avLst/>
          </a:prstGeom>
        </p:spPr>
        <p:txBody>
          <a:bodyPr wrap="square">
            <a:spAutoFit/>
          </a:bodyPr>
          <a:lstStyle/>
          <a:p>
            <a:r>
              <a:rPr lang="en-US" sz="3200" b="1" i="1" dirty="0" smtClean="0"/>
              <a:t>K-12 Education: Live Video Conferencing, Streaming, Storage and Playback</a:t>
            </a:r>
            <a:endParaRPr lang="en-US" sz="3200" dirty="0"/>
          </a:p>
        </p:txBody>
      </p:sp>
      <p:pic>
        <p:nvPicPr>
          <p:cNvPr id="6" name="Picture 2" descr="Draw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233" y="1277006"/>
            <a:ext cx="4212527" cy="544391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2" name="Rectangle 1"/>
          <p:cNvSpPr/>
          <p:nvPr/>
        </p:nvSpPr>
        <p:spPr>
          <a:xfrm>
            <a:off x="304800" y="1600200"/>
            <a:ext cx="4572000" cy="3046988"/>
          </a:xfrm>
          <a:prstGeom prst="rect">
            <a:avLst/>
          </a:prstGeom>
        </p:spPr>
        <p:txBody>
          <a:bodyPr wrap="square">
            <a:spAutoFit/>
          </a:bodyPr>
          <a:lstStyle/>
          <a:p>
            <a:r>
              <a:rPr lang="en-US" sz="2400" dirty="0" smtClean="0"/>
              <a:t>Emergency video announcements and instructions for action - School or District Wide </a:t>
            </a:r>
          </a:p>
          <a:p>
            <a:endParaRPr lang="en-US" sz="2400" dirty="0" smtClean="0"/>
          </a:p>
          <a:p>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88" y="106364"/>
            <a:ext cx="154305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84" y="3114211"/>
            <a:ext cx="4551510" cy="292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10" y="3189736"/>
            <a:ext cx="4387290" cy="227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46151" y="5113325"/>
            <a:ext cx="3438144" cy="369332"/>
          </a:xfrm>
          <a:prstGeom prst="rect">
            <a:avLst/>
          </a:prstGeom>
          <a:noFill/>
        </p:spPr>
        <p:txBody>
          <a:bodyPr wrap="square" rtlCol="0">
            <a:spAutoFit/>
          </a:bodyPr>
          <a:lstStyle/>
          <a:p>
            <a:r>
              <a:rPr lang="en-US" b="1" dirty="0" smtClean="0">
                <a:solidFill>
                  <a:schemeClr val="bg1"/>
                </a:solidFill>
              </a:rPr>
              <a:t>Exit to the bus loading zone now</a:t>
            </a:r>
            <a:endParaRPr lang="en-US" b="1" dirty="0">
              <a:solidFill>
                <a:schemeClr val="bg1"/>
              </a:solidFill>
            </a:endParaRPr>
          </a:p>
        </p:txBody>
      </p:sp>
      <p:sp>
        <p:nvSpPr>
          <p:cNvPr id="10" name="Oval 9"/>
          <p:cNvSpPr/>
          <p:nvPr/>
        </p:nvSpPr>
        <p:spPr>
          <a:xfrm>
            <a:off x="4667694" y="4327096"/>
            <a:ext cx="4244952" cy="2530904"/>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10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606</Words>
  <Application>Microsoft Office PowerPoint</Application>
  <PresentationFormat>On-screen Show (4:3)</PresentationFormat>
  <Paragraphs>68</Paragraphs>
  <Slides>15</Slides>
  <Notes>2</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Culbertson</dc:creator>
  <cp:lastModifiedBy>Paul Culbertson</cp:lastModifiedBy>
  <cp:revision>33</cp:revision>
  <dcterms:created xsi:type="dcterms:W3CDTF">2013-09-23T13:57:57Z</dcterms:created>
  <dcterms:modified xsi:type="dcterms:W3CDTF">2013-09-23T16:59:56Z</dcterms:modified>
</cp:coreProperties>
</file>